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4" r:id="rId2"/>
  </p:sldMasterIdLst>
  <p:notesMasterIdLst>
    <p:notesMasterId r:id="rId19"/>
  </p:notesMasterIdLst>
  <p:sldIdLst>
    <p:sldId id="356" r:id="rId3"/>
    <p:sldId id="346" r:id="rId4"/>
    <p:sldId id="378" r:id="rId5"/>
    <p:sldId id="379" r:id="rId6"/>
    <p:sldId id="345" r:id="rId7"/>
    <p:sldId id="374" r:id="rId8"/>
    <p:sldId id="380" r:id="rId9"/>
    <p:sldId id="381" r:id="rId10"/>
    <p:sldId id="376" r:id="rId11"/>
    <p:sldId id="375" r:id="rId12"/>
    <p:sldId id="382" r:id="rId13"/>
    <p:sldId id="383" r:id="rId14"/>
    <p:sldId id="384" r:id="rId15"/>
    <p:sldId id="385" r:id="rId16"/>
    <p:sldId id="373" r:id="rId17"/>
    <p:sldId id="377" r:id="rId18"/>
  </p:sldIdLst>
  <p:sldSz cx="12192000" cy="6858000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Lato Black" panose="020F0502020204030203" pitchFamily="34" charset="0"/>
      <p:bold r:id="rId24"/>
      <p:italic r:id="rId25"/>
      <p:boldItalic r:id="rId26"/>
    </p:embeddedFont>
    <p:embeddedFont>
      <p:font typeface="Montserrat" panose="00000500000000000000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  <a:srgbClr val="F6F7F6"/>
    <a:srgbClr val="49494A"/>
    <a:srgbClr val="F7F6F7"/>
    <a:srgbClr val="8C1515"/>
    <a:srgbClr val="B83A4B"/>
    <a:srgbClr val="AF2D24"/>
    <a:srgbClr val="E04F39"/>
    <a:srgbClr val="53565A"/>
    <a:srgbClr val="5F5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89"/>
    <p:restoredTop sz="88945" autoAdjust="0"/>
  </p:normalViewPr>
  <p:slideViewPr>
    <p:cSldViewPr snapToGrid="0" snapToObjects="1" showGuides="1">
      <p:cViewPr varScale="1">
        <p:scale>
          <a:sx n="140" d="100"/>
          <a:sy n="140" d="100"/>
        </p:scale>
        <p:origin x="1436" y="88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38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70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81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90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1. Engage BIO Early in Project Planning</a:t>
            </a:r>
          </a:p>
          <a:p>
            <a:r>
              <a:rPr lang="en-US" dirty="0"/>
              <a:t>• Bring BIO into the discussion during conceptual and early design phases</a:t>
            </a:r>
            <a:br>
              <a:rPr lang="en-US" dirty="0"/>
            </a:br>
            <a:r>
              <a:rPr lang="en-US" dirty="0"/>
              <a:t>• Clarify permit triggers, deferred design items, and code requirements before design completion</a:t>
            </a:r>
            <a:br>
              <a:rPr lang="en-US" dirty="0"/>
            </a:br>
            <a:r>
              <a:rPr lang="en-US" dirty="0"/>
              <a:t>• Early coordination prevents redesign, delays, and unexpected construction impacts</a:t>
            </a:r>
          </a:p>
          <a:p>
            <a:r>
              <a:rPr lang="en-US" b="1" dirty="0"/>
              <a:t>2. Submit Complete and Coordinated Packages</a:t>
            </a:r>
          </a:p>
          <a:p>
            <a:r>
              <a:rPr lang="en-US" dirty="0"/>
              <a:t>• Ensure drawings, calculations, specifications, and narratives are complete before submission</a:t>
            </a:r>
            <a:br>
              <a:rPr lang="en-US" dirty="0"/>
            </a:br>
            <a:r>
              <a:rPr lang="en-US" dirty="0"/>
              <a:t>• Coordinate with ESH SMEs, F&amp;O, and stakeholders before PRS upload</a:t>
            </a:r>
            <a:br>
              <a:rPr lang="en-US" dirty="0"/>
            </a:br>
            <a:r>
              <a:rPr lang="en-US" dirty="0"/>
              <a:t>• Incomplete packages are one of the biggest causes of review delays</a:t>
            </a:r>
          </a:p>
          <a:p>
            <a:r>
              <a:rPr lang="en-US" b="1" dirty="0"/>
              <a:t>3. Understand What Requires BIO Review</a:t>
            </a:r>
          </a:p>
          <a:p>
            <a:r>
              <a:rPr lang="en-US" dirty="0"/>
              <a:t>• BIO reviews approved construction documents, design changes, deferred submittals, and permit scope changes</a:t>
            </a:r>
            <a:br>
              <a:rPr lang="en-US" dirty="0"/>
            </a:br>
            <a:r>
              <a:rPr lang="en-US" dirty="0"/>
              <a:t>• Routine shop drawings and standard contractor submittals are generally not reviewed unless they modify approved design</a:t>
            </a:r>
            <a:br>
              <a:rPr lang="en-US" dirty="0"/>
            </a:br>
            <a:r>
              <a:rPr lang="en-US" dirty="0"/>
              <a:t>• If unsure, ask BIO early</a:t>
            </a:r>
          </a:p>
          <a:p>
            <a:r>
              <a:rPr lang="en-US" b="1" dirty="0"/>
              <a:t>4. Lock the Design Before Construction</a:t>
            </a:r>
          </a:p>
          <a:p>
            <a:r>
              <a:rPr lang="en-US" dirty="0"/>
              <a:t>• Avoid starting procurement or field work with incomplete design information</a:t>
            </a:r>
            <a:br>
              <a:rPr lang="en-US" dirty="0"/>
            </a:br>
            <a:r>
              <a:rPr lang="en-US" dirty="0"/>
              <a:t>• Complete power studies, utility coordination, delegated design requirements, and major engineering decisions early</a:t>
            </a:r>
            <a:br>
              <a:rPr lang="en-US" dirty="0"/>
            </a:br>
            <a:r>
              <a:rPr lang="en-US" dirty="0"/>
              <a:t>• Late design changes often create RFIs, PCOs, and schedule impacts</a:t>
            </a:r>
          </a:p>
          <a:p>
            <a:r>
              <a:rPr lang="en-US" b="1" dirty="0"/>
              <a:t>5. Manage RFIs and Design Changes Effectively</a:t>
            </a:r>
          </a:p>
          <a:p>
            <a:r>
              <a:rPr lang="en-US" dirty="0"/>
              <a:t>• RFIs should clarify approved plans, not redesign the project in the field</a:t>
            </a:r>
            <a:br>
              <a:rPr lang="en-US" dirty="0"/>
            </a:br>
            <a:r>
              <a:rPr lang="en-US" dirty="0"/>
              <a:t>• Any change to approved construction documents must return to BIO through PRS as a child project</a:t>
            </a:r>
            <a:br>
              <a:rPr lang="en-US" dirty="0"/>
            </a:br>
            <a:r>
              <a:rPr lang="en-US" dirty="0"/>
              <a:t>• Design changes during construction almost always increase cost and schedule risk</a:t>
            </a:r>
          </a:p>
          <a:p>
            <a:r>
              <a:rPr lang="en-US" b="1" dirty="0"/>
              <a:t>6. Coordinate Weekly on Large or Complex Projects</a:t>
            </a:r>
          </a:p>
          <a:p>
            <a:r>
              <a:rPr lang="en-US" dirty="0"/>
              <a:t>• Hold regular coordination meetings for open RFIs, design changes, inspection hold points, and upcoming work</a:t>
            </a:r>
            <a:br>
              <a:rPr lang="en-US" dirty="0"/>
            </a:br>
            <a:r>
              <a:rPr lang="en-US" dirty="0"/>
              <a:t>• Separate technical issue resolution from OAC meetings when needed</a:t>
            </a:r>
            <a:br>
              <a:rPr lang="en-US" dirty="0"/>
            </a:br>
            <a:r>
              <a:rPr lang="en-US" dirty="0"/>
              <a:t>• Early communication reduces rework and confusion</a:t>
            </a:r>
          </a:p>
          <a:p>
            <a:r>
              <a:rPr lang="en-US" b="1" dirty="0"/>
              <a:t>7. Know the Difference Between QA/QC and BIO Inspections</a:t>
            </a:r>
          </a:p>
          <a:p>
            <a:r>
              <a:rPr lang="en-US" dirty="0"/>
              <a:t>• Contractor QA/QC verifies workmanship and specification compliance</a:t>
            </a:r>
            <a:br>
              <a:rPr lang="en-US" dirty="0"/>
            </a:br>
            <a:r>
              <a:rPr lang="en-US" dirty="0"/>
              <a:t>• BIO verifies life safety, code compliance, and approved construction document compliance</a:t>
            </a:r>
            <a:br>
              <a:rPr lang="en-US" dirty="0"/>
            </a:br>
            <a:r>
              <a:rPr lang="en-US" dirty="0"/>
              <a:t>• Passing QA/QC does not replace required BIO inspections</a:t>
            </a:r>
          </a:p>
          <a:p>
            <a:r>
              <a:rPr lang="en-US" b="1" dirty="0"/>
              <a:t>8. Plan for Inspections Before Work is Covered</a:t>
            </a:r>
          </a:p>
          <a:p>
            <a:r>
              <a:rPr lang="en-US" dirty="0"/>
              <a:t>• Coordinate inspection hold points early with BIO</a:t>
            </a:r>
            <a:br>
              <a:rPr lang="en-US" dirty="0"/>
            </a:br>
            <a:r>
              <a:rPr lang="en-US" dirty="0"/>
              <a:t>• Do not cover work requiring inspection until approved</a:t>
            </a:r>
            <a:br>
              <a:rPr lang="en-US" dirty="0"/>
            </a:br>
            <a:r>
              <a:rPr lang="en-US" dirty="0"/>
              <a:t>• Examples include structural elements, fire life safety systems, welding, waterproofing, and Chapter 17 special inspections</a:t>
            </a:r>
          </a:p>
          <a:p>
            <a:r>
              <a:rPr lang="en-US" b="1" dirty="0"/>
              <a:t>Key Takeaway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10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7951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92C1775-02F0-2AB2-7989-BF31ADA6FF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62838" y="6070062"/>
            <a:ext cx="2240209" cy="4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1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FE2B7F42-F8C3-C4E7-C1DF-F66B55A9C8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0C9270A9-B7B4-55C0-CF15-47CDFA14D3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C7559767-F6B8-45CC-4F27-62DF66863F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8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3687" y="72300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518763A-6065-A341-A8B2-AE7F8D1A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3687" y="2270224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F60F32-F7FC-D74A-B61F-062B52187D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3687" y="379831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3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127CDD6-FBEF-EE4C-9F38-757B119F0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79932" y="71189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4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2475248-C410-E548-A28F-8AA6518566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79932" y="2259109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5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E28E414-0678-DA4E-9D26-1094523653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79932" y="378719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6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9C2C1-E88D-9641-A57C-DEA0DF9494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5" y="1136987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B69A155-606B-C744-8B99-0CF0DA55C2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3725" y="2686682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91FA69-9C72-4A4B-A704-BCCEB65325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687" y="4218136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BA8AD4FE-D3EB-7542-8CA9-11FC4C6AB9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79970" y="1115645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D439FD8-111D-C140-83D2-B951A675E3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79970" y="2665340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BFAC5FD-3370-B943-8AB7-C4860F8444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79932" y="4196794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9BC7E-F9ED-D345-B396-E98E4ECEF9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5BAE47A-E69C-8743-80B3-B25F763F639C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AAB72E5F-FF5D-5C48-B3A4-90542FB05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C8A2EE5A-F49D-784B-9008-274844490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264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9B11A2-779F-3C42-AF52-2C7E5CE3C94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83050" y="723007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101AEEB-891B-1144-AAD2-95E40B0541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1" y="722981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9534EBBC-3C59-144F-AD22-A7E2D666AD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1" y="1048833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8DBFF5-7446-3C4A-950D-4375660B1C1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383050" y="152067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18C17B4-D4FB-0B42-A5E0-F51AC7DAB5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1" y="152064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47B4CB48-48A3-D842-B2DF-513FEA8ECF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1" y="184650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0147AF-ABA1-1D4D-A300-E21CC4145FBB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383050" y="2324828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FC537A5-401B-1F40-AF49-B37B2B264F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1" y="2324802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7403F2DD-4415-E94D-80FE-E550E301C1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96001" y="2650654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EB1C3F4-F116-AE42-AD4C-1C3E640082A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383050" y="3135454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3F5A1F3-4444-D841-8862-EF9DA4845C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6001" y="3135428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D99DA163-3507-DA49-95FA-93F19D3CFBA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6001" y="3461280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53D2DB-EE52-B24A-B966-528463FA7B3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83050" y="394610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1D30716-E851-F544-AA4F-67D4CE29732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6001" y="394607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20FF93E5-D828-E441-A581-6AA34FE8A3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6001" y="427193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66BCF8-AD2A-0A46-AF4B-F0EBF1F7DC75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4383050" y="4756743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DFECC9A-E101-1F49-9A2D-0A2979CE6B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96001" y="4756717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81AE8B69-AEC4-A943-9813-696D3C2590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6001" y="5082569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1F0BDEED-86FF-F14E-96F4-450C292F5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A4B939-07B1-0F48-A480-A75F7D947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48CC281-A08D-F741-9C1E-1CDF1367B8FF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24663883-97A3-414F-9F43-38B123E79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77B0BDBC-C69B-5844-938C-B8D179813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5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886D98D-F868-5B4F-B736-4020110E5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10551391" cy="804152"/>
          </a:xfrm>
        </p:spPr>
        <p:txBody>
          <a:bodyPr anchor="t" anchorCtr="0">
            <a:normAutofit/>
          </a:bodyPr>
          <a:lstStyle>
            <a:lvl1pPr>
              <a:defRPr sz="36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0147C1-05E4-924C-9AA3-7D90271F32EC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800100" y="1649637"/>
            <a:ext cx="3367809" cy="325852"/>
          </a:xfrm>
        </p:spPr>
        <p:txBody>
          <a:bodyPr numCol="1">
            <a:normAutofit/>
          </a:bodyPr>
          <a:lstStyle>
            <a:lvl1pPr marL="0" marR="0" indent="0" algn="l" defTabSz="18288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4B4CF2-D4CE-0C45-A65F-FD4632B15227}"/>
              </a:ext>
            </a:extLst>
          </p:cNvPr>
          <p:cNvCxnSpPr>
            <a:cxnSpLocks/>
          </p:cNvCxnSpPr>
          <p:nvPr userDrawn="1"/>
        </p:nvCxnSpPr>
        <p:spPr>
          <a:xfrm>
            <a:off x="800100" y="1975489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D9094D5-660A-5149-8448-2787EEF56CC0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412095" y="1649638"/>
            <a:ext cx="3367810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CE49625-BDC5-EE47-96D4-441AB557106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024090" y="1649638"/>
            <a:ext cx="33458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E9DB7CC-6B1E-C147-A4D7-C8BFAD2CA4C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614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D1554987-5F20-6545-A525-4E76BE0943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3614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FFDBED3-223E-934A-9B8F-7FB7C787877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12095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3C431C6-C321-8E46-A0D1-23A596CD1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12095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C45849C-9979-5646-A7DE-352449B2AED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030577" y="2122841"/>
            <a:ext cx="3317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45690BA4-5725-E74F-A1D7-869ED1F8EF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30577" y="2684332"/>
            <a:ext cx="3317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16F0CB9-C4B5-2649-8980-FA7565C48F1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12095" y="3822149"/>
            <a:ext cx="3389674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33C7A1-E75B-1041-9E11-8FB4517BF0C8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030577" y="3822149"/>
            <a:ext cx="33176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A047395-5AF1-154B-84BC-A80BB529F7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3614" y="4295352"/>
            <a:ext cx="336132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36616F2-09F2-E248-95E2-82F70307B48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3614" y="4856843"/>
            <a:ext cx="336132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86F42B76-74A0-CA4D-8A2B-CE9CA6CACD9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12095" y="4295352"/>
            <a:ext cx="3389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1A5A8873-5833-0042-B69A-5883CFD33C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12095" y="4856843"/>
            <a:ext cx="3389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826BEB9-8FCF-9A44-AFE7-74CF476995D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30577" y="4295352"/>
            <a:ext cx="331767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8DF86C0A-B51C-1046-AA0A-EC295FC775F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30577" y="4856843"/>
            <a:ext cx="331767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B12EA8C-91D6-4847-AF0E-29379345621C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00100" y="3822149"/>
            <a:ext cx="336132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145ACA-AD56-304E-A1B1-C4F73C5F5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261855-235B-7B44-8B0F-6C14C1927979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94128B-BF4E-3042-9D11-945E0053E6CF}"/>
              </a:ext>
            </a:extLst>
          </p:cNvPr>
          <p:cNvCxnSpPr>
            <a:cxnSpLocks/>
          </p:cNvCxnSpPr>
          <p:nvPr userDrawn="1"/>
        </p:nvCxnSpPr>
        <p:spPr>
          <a:xfrm>
            <a:off x="800100" y="4155271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B431CE3C-653B-854F-B4D8-53726CED8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DA7FDA96-A17A-EC4D-9B84-3B86175DB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1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3B1CE3-4FC1-7F40-94E2-3D59AD777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ED873E-EF4A-AA41-879F-A999947DC6EE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03CCF5-F0DF-B84E-B762-8833E6E1E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78055B4-64D2-A141-8225-4AE43EE06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64609BC-3782-1B45-B5C9-81147D48F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81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Red">
    <p:bg>
      <p:bgPr>
        <a:gradFill flip="none" rotWithShape="1"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A20A9C6-B7E0-A14E-8612-799EEFE47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11044DB1-1F1F-F54A-885B-B9A9A1D97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4C6D2D-A81E-9F47-9F5F-69980193212A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EFE86010-BABE-CC4C-8E81-0811A4263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F24B99E-E59B-F747-895C-734FB9F763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4435610-EC60-074A-9273-14AEBF58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115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Blue">
    <p:bg>
      <p:bgPr>
        <a:gradFill>
          <a:gsLst>
            <a:gs pos="50000">
              <a:srgbClr val="006983"/>
            </a:gs>
            <a:gs pos="0">
              <a:srgbClr val="1AA4BC"/>
            </a:gs>
            <a:gs pos="100000">
              <a:srgbClr val="013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683E79B-0704-6040-823D-63F8162CF1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EFF19B41-64C1-4346-89EC-6088CB0FD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9A055E-816F-1843-8943-290D8159EA4B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D13A7343-8C6F-FE42-959D-8729506129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B018488-E202-1341-9069-57504821B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F4B104F-EFA8-CB43-9203-39906CD71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5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B318F68-A213-4A2C-9149-4F5B306885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62838" y="6070062"/>
            <a:ext cx="2240209" cy="4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Purple">
    <p:bg>
      <p:bgPr>
        <a:gradFill>
          <a:gsLst>
            <a:gs pos="50000">
              <a:srgbClr val="877F7A"/>
            </a:gs>
            <a:gs pos="0">
              <a:srgbClr val="B6B1A9"/>
            </a:gs>
            <a:gs pos="100000">
              <a:srgbClr val="544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D7428E3-8390-A845-9BB2-8625FA4411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63962DC-11C4-EE4E-B407-A6BE2A9773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FD9DC38-50ED-364F-8200-296C6F0AAEA5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882308EF-B172-754F-82A9-C15D20DD8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8DBB6D1-E459-2A41-B4E5-75DC56394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0E48DE4-5CA8-2649-9A47-01577CE05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88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Orange">
    <p:bg>
      <p:bgPr>
        <a:gradFill>
          <a:gsLst>
            <a:gs pos="38000">
              <a:srgbClr val="F4B12F"/>
            </a:gs>
            <a:gs pos="0">
              <a:srgbClr val="FEDD5C"/>
            </a:gs>
            <a:gs pos="78000">
              <a:srgbClr val="E9830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ECA6C5-FDF2-4A45-8223-10F0CF4E7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8316B-CE90-414C-9EF5-CC70896B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5A5200-D8C2-3D4F-BD62-EE66B1852AE1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05FAE5E-1170-464B-9043-75C93547E3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C44568-BE93-894D-9A93-C4BBE62E78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E59CF0E-4905-2F4E-979E-C7C6BC30B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3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Green">
    <p:bg>
      <p:bgPr>
        <a:gradFill>
          <a:gsLst>
            <a:gs pos="50000">
              <a:srgbClr val="59B06D"/>
            </a:gs>
            <a:gs pos="0">
              <a:srgbClr val="8AC751"/>
            </a:gs>
            <a:gs pos="100000">
              <a:srgbClr val="279989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00965A0-BB98-7E46-B035-8A412F69CF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6F8C2E-831C-D145-BA5C-83A43BBC1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AED9176-3B17-2F46-9F1E-7CCA21A0D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67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rgbClr val="8C1515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A7A72-794E-0647-AE60-3B31B0A1D037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970BDE4-8E2B-624F-A4CB-8953401A8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0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110216"/>
            <a:ext cx="1055370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7D5798C-8E10-C74E-AF93-6DB41CB8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FBC5010-DCB3-A04E-8966-BD99F4CA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74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D77D-02D2-0A4A-B662-340A279B30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0" y="1602938"/>
            <a:ext cx="5157788" cy="445496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8831074-BFE8-E940-B6D2-40437D955E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9939" y="1602938"/>
            <a:ext cx="5157788" cy="44549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6F662-BE8D-574E-9039-3649A47F36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904" y="1107621"/>
            <a:ext cx="5164831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7B1BD67-B703-304C-B5D8-8E503921F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4170" y="1107621"/>
            <a:ext cx="5162925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946FC1E-D9A3-3742-A732-A38CF0B81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6BBAF-C975-F54C-A45C-3A099A01DC59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9BAECB2-1BD6-F541-B86F-086745C04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D04B276-E79E-D643-8B65-21EAF4564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83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 userDrawn="1">
          <p15:clr>
            <a:srgbClr val="FBAE40"/>
          </p15:clr>
        </p15:guide>
        <p15:guide id="2" orient="horz" pos="888" userDrawn="1">
          <p15:clr>
            <a:srgbClr val="FBAE40"/>
          </p15:clr>
        </p15:guide>
        <p15:guide id="3" orient="horz" pos="381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3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6ED1B33-7460-3149-A78A-7698175DD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A5F029E-3019-A841-8F95-BDEC2121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13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69DD78-AB21-8741-ACA7-AABC6E30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2"/>
            <a:ext cx="5143050" cy="3190048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282E36C-003D-C146-8F50-BAC426D2815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29939" y="1107620"/>
            <a:ext cx="5123861" cy="3190049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58ED-6D9B-DC46-8A83-DC202AB3D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B038D1-16A3-5F4B-8682-B082506EF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2372518-BEFC-5C4C-8BF4-241FFDBF09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7422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D4ED423-5F65-2F45-8A11-89BCB4260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7422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429DC23-9018-5646-8F2F-B0243491F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212FE08-C85D-224F-8EA5-16D16B6E5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49444-48F2-2746-8403-370D87487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8B2F5-6546-8245-AC5E-2CFAE1D82CE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207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3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F7B1B4-B6FD-7D4E-ADAA-028C49AC366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0100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099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E5F7C37-B244-B142-A9A7-E1FAFB86BDB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2095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2094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2094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BDC9F240-04D8-D943-A30D-C994E4F6D584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003707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03706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3706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690AB61-2B56-084E-A578-D98682139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512D667-1F4D-4C45-A1D6-9FCC308B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521415C-0030-704F-A772-071A6A0B4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FDB84D-5A88-B346-8D06-F67B3F5DBC5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96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C9D9AD-20EA-07EF-BA0C-E0FE0F0B2C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62838" y="6070062"/>
            <a:ext cx="2240209" cy="4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7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7B64CFC-64D4-C086-EB0D-49782E396B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67951CE0-F7C3-5478-45CD-E21F293CCA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6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11C1BF89-1B8C-773E-1F1A-6ABE5D215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6678C4-2303-E439-4A36-7FC06C7F6E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09223" y="6070062"/>
            <a:ext cx="2240209" cy="4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65303E8-641A-D781-02FA-30B85A6F7A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89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1E741194-4AB7-EC72-047D-BFA9CCBD60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609" y="6064702"/>
            <a:ext cx="2256832" cy="4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7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6.sv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91" r:id="rId3"/>
    <p:sldLayoutId id="2147483673" r:id="rId4"/>
    <p:sldLayoutId id="2147483674" r:id="rId5"/>
    <p:sldLayoutId id="2147483675" r:id="rId6"/>
    <p:sldLayoutId id="2147483671" r:id="rId7"/>
    <p:sldLayoutId id="2147483672" r:id="rId8"/>
    <p:sldLayoutId id="2147483680" r:id="rId9"/>
    <p:sldLayoutId id="2147483681" r:id="rId10"/>
    <p:sldLayoutId id="2147483683" r:id="rId11"/>
    <p:sldLayoutId id="2147483682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 dirty="0"/>
              <a:t>Click to edit master title style which can be up to two lines in length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980FA-0F2E-7148-B626-5BDBC8549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SECTION TITLE AND/OR DEPARTMENT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8C64E-5A0F-004B-AD71-844ED76B0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82EF3B1-B7F3-6A49-97F8-8CA00A6E0C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9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69" r:id="rId4"/>
    <p:sldLayoutId id="2147483668" r:id="rId5"/>
    <p:sldLayoutId id="2147483663" r:id="rId6"/>
    <p:sldLayoutId id="2147483666" r:id="rId7"/>
    <p:sldLayoutId id="2147483665" r:id="rId8"/>
    <p:sldLayoutId id="2147483667" r:id="rId9"/>
    <p:sldLayoutId id="2147483687" r:id="rId10"/>
    <p:sldLayoutId id="2147483688" r:id="rId11"/>
    <p:sldLayoutId id="2147483689" r:id="rId12"/>
    <p:sldLayoutId id="2147483651" r:id="rId13"/>
    <p:sldLayoutId id="2147483652" r:id="rId14"/>
    <p:sldLayoutId id="2147483660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Clr>
          <a:srgbClr val="B83A4B"/>
        </a:buClr>
        <a:buFontTx/>
        <a:buNone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66725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8636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3208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665288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5.png"/><Relationship Id="rId4" Type="http://schemas.openxmlformats.org/officeDocument/2006/relationships/image" Target="../media/image44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s://esh.slac.stanford.edu/bi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hyperlink" Target="https://esh.slac.stanford.edu/bio#top--7nJNkLo0YX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png"/><Relationship Id="rId4" Type="http://schemas.openxmlformats.org/officeDocument/2006/relationships/image" Target="../media/image4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2DEF75-1BEE-4F42-8BC3-6A71F7627C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1080040"/>
            <a:ext cx="6449112" cy="15401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SLAC National Accelerator Laboratory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F9C8E-7E85-E94D-B6B7-81FCE5DA8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6012" y="2959274"/>
            <a:ext cx="10253382" cy="939451"/>
          </a:xfrm>
        </p:spPr>
        <p:txBody>
          <a:bodyPr/>
          <a:lstStyle/>
          <a:p>
            <a:r>
              <a:rPr lang="en-US" dirty="0"/>
              <a:t>Understanding BIO Reviews, Workflows, and Approval Expectations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B48A9-3165-694F-933C-2DF6B0CC4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012" y="4484659"/>
            <a:ext cx="9873376" cy="416343"/>
          </a:xfrm>
        </p:spPr>
        <p:txBody>
          <a:bodyPr/>
          <a:lstStyle/>
          <a:p>
            <a:r>
              <a:rPr lang="en-US" dirty="0"/>
              <a:t>Kevin Brenton | Department Head | AHJ Services | Code Compliance | ES&amp;H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76CEB2-DDA8-5540-9DEA-71A7B6701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6012" y="5148445"/>
            <a:ext cx="6553200" cy="416337"/>
          </a:xfrm>
        </p:spPr>
        <p:txBody>
          <a:bodyPr/>
          <a:lstStyle/>
          <a:p>
            <a:r>
              <a:rPr lang="en-US" sz="1600" b="1" dirty="0"/>
              <a:t>June 1, 2026</a:t>
            </a:r>
          </a:p>
        </p:txBody>
      </p:sp>
    </p:spTree>
    <p:extLst>
      <p:ext uri="{BB962C8B-B14F-4D97-AF65-F5344CB8AC3E}">
        <p14:creationId xmlns:p14="http://schemas.microsoft.com/office/powerpoint/2010/main" val="859025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4093E-F842-256F-A952-3B7E1538F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338715"/>
            <a:ext cx="5852160" cy="365125"/>
          </a:xfrm>
        </p:spPr>
        <p:txBody>
          <a:bodyPr/>
          <a:lstStyle/>
          <a:p>
            <a:r>
              <a:rPr lang="en-US" dirty="0"/>
              <a:t>SECTION TITLE AND/OR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5CD9B-98D4-D24F-E72B-4D2F80179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40F6BF-8425-4E80-9BCD-EADBC9E42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ESH Manual Chapter 1 Project Review Procedure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F12168-5CB2-D205-145D-CB6AF3D59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02" y="1077037"/>
            <a:ext cx="4073715" cy="520578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34FBC85B-1F1E-994B-AD70-FEAE0F00BE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8" t="1268"/>
          <a:stretch/>
        </p:blipFill>
        <p:spPr>
          <a:xfrm>
            <a:off x="4754248" y="1077037"/>
            <a:ext cx="7213852" cy="42613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7AB512-C3B4-D0EF-4A9D-2B41E9EEA944}"/>
              </a:ext>
            </a:extLst>
          </p:cNvPr>
          <p:cNvSpPr/>
          <p:nvPr/>
        </p:nvSpPr>
        <p:spPr>
          <a:xfrm>
            <a:off x="10540621" y="3404613"/>
            <a:ext cx="1269242" cy="1719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5FA1DD-8BFC-F447-ADA2-B529F7B25E87}"/>
              </a:ext>
            </a:extLst>
          </p:cNvPr>
          <p:cNvSpPr/>
          <p:nvPr/>
        </p:nvSpPr>
        <p:spPr>
          <a:xfrm>
            <a:off x="5277134" y="2931278"/>
            <a:ext cx="595953" cy="3320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Changes to approved construction documents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517656-A07E-DEA1-EB17-CC0C9D44AA8C}"/>
              </a:ext>
            </a:extLst>
          </p:cNvPr>
          <p:cNvCxnSpPr>
            <a:cxnSpLocks/>
          </p:cNvCxnSpPr>
          <p:nvPr/>
        </p:nvCxnSpPr>
        <p:spPr>
          <a:xfrm rot="5400000">
            <a:off x="4853403" y="4002332"/>
            <a:ext cx="1443420" cy="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9E38B39B-5B62-B3EB-4D6B-9A9F4FED3106}"/>
              </a:ext>
            </a:extLst>
          </p:cNvPr>
          <p:cNvSpPr/>
          <p:nvPr/>
        </p:nvSpPr>
        <p:spPr>
          <a:xfrm>
            <a:off x="5277134" y="4721954"/>
            <a:ext cx="595953" cy="3320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Submit as a Child to  Parent Project in PRS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1DEBC9-A087-D0E6-C2FB-127D8F2E0E22}"/>
              </a:ext>
            </a:extLst>
          </p:cNvPr>
          <p:cNvCxnSpPr>
            <a:stCxn id="18" idx="3"/>
          </p:cNvCxnSpPr>
          <p:nvPr/>
        </p:nvCxnSpPr>
        <p:spPr>
          <a:xfrm>
            <a:off x="5873087" y="4888002"/>
            <a:ext cx="14011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D2F87CB-1B9B-FF9B-0F75-2D6CAC847FE7}"/>
              </a:ext>
            </a:extLst>
          </p:cNvPr>
          <p:cNvSpPr txBox="1"/>
          <p:nvPr/>
        </p:nvSpPr>
        <p:spPr>
          <a:xfrm>
            <a:off x="5139397" y="5513647"/>
            <a:ext cx="5477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Initial</a:t>
            </a:r>
            <a:r>
              <a:rPr lang="en-US" dirty="0"/>
              <a:t> review times is 5 days</a:t>
            </a:r>
          </a:p>
          <a:p>
            <a:endParaRPr lang="en-US" dirty="0"/>
          </a:p>
          <a:p>
            <a:r>
              <a:rPr lang="en-US" dirty="0"/>
              <a:t>Backcheck 2 to 3 days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115815-DD11-5933-A859-99812E7DCC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B5F33B6-AC0C-ACEA-4C14-A76763D662DF}"/>
              </a:ext>
            </a:extLst>
          </p:cNvPr>
          <p:cNvCxnSpPr>
            <a:cxnSpLocks/>
          </p:cNvCxnSpPr>
          <p:nvPr/>
        </p:nvCxnSpPr>
        <p:spPr>
          <a:xfrm>
            <a:off x="4473526" y="3516923"/>
            <a:ext cx="0" cy="14489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E63EC71-2902-593E-3A21-70B1D0B95FE9}"/>
              </a:ext>
            </a:extLst>
          </p:cNvPr>
          <p:cNvSpPr/>
          <p:nvPr/>
        </p:nvSpPr>
        <p:spPr>
          <a:xfrm>
            <a:off x="3202745" y="1683435"/>
            <a:ext cx="740898" cy="8721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Line ORG/ Requester</a:t>
            </a:r>
          </a:p>
        </p:txBody>
      </p:sp>
    </p:spTree>
    <p:extLst>
      <p:ext uri="{BB962C8B-B14F-4D97-AF65-F5344CB8AC3E}">
        <p14:creationId xmlns:p14="http://schemas.microsoft.com/office/powerpoint/2010/main" val="284917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9E036-7DFA-B63E-E1AF-95C079AD9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D6A91-99AE-A5E8-366B-617189A78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69BC88B-2319-E94C-611E-6D4B8D499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Reasons for Submission Delays In PRS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C14227-EAC8-9DEC-5004-CC215341F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14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870C0-396B-8463-95B4-DD23AC674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C47E9-4B29-D02E-04E3-405019D1D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E4898A0-D596-819F-A7C0-537351889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Best Practices for CRMF Project Success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E19FF3-E1F6-90B9-772F-158B133E8909}"/>
              </a:ext>
            </a:extLst>
          </p:cNvPr>
          <p:cNvSpPr/>
          <p:nvPr/>
        </p:nvSpPr>
        <p:spPr>
          <a:xfrm>
            <a:off x="2532185" y="1186377"/>
            <a:ext cx="815926" cy="7315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9001F3-F629-0ED9-587A-EAED50595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65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B0184E-1C25-D42D-C5F1-D6366FA14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C68D97-BB24-D706-6FAA-4DA2B664B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5E6324-20C5-CAC4-34D1-C32740A0E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858A8A-8F76-9ECB-9662-349003A5C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56B957-D084-6310-A27B-582F83897B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528A01-2D04-50EE-399D-0DD57EC1E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79B55D8-F86D-4E55-A083-98D7D6D39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822429-31DE-9DBE-D4AA-71CAEFBD8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43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C968F2-F213-E4F9-24D2-34F4E8D86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F86AA1-D9C5-5699-3FF0-489C81B92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3387424-6624-7B80-D24A-E08817EB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Terms and Definitions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6CB419-919C-7FFB-1CA2-45D0A947D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598415"/>
              </p:ext>
            </p:extLst>
          </p:nvPr>
        </p:nvGraphicFramePr>
        <p:xfrm>
          <a:off x="494796" y="978727"/>
          <a:ext cx="11202408" cy="53080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08122">
                  <a:extLst>
                    <a:ext uri="{9D8B030D-6E8A-4147-A177-3AD203B41FA5}">
                      <a16:colId xmlns:a16="http://schemas.microsoft.com/office/drawing/2014/main" val="1560802082"/>
                    </a:ext>
                  </a:extLst>
                </a:gridCol>
                <a:gridCol w="5938702">
                  <a:extLst>
                    <a:ext uri="{9D8B030D-6E8A-4147-A177-3AD203B41FA5}">
                      <a16:colId xmlns:a16="http://schemas.microsoft.com/office/drawing/2014/main" val="403559589"/>
                    </a:ext>
                  </a:extLst>
                </a:gridCol>
                <a:gridCol w="3055584">
                  <a:extLst>
                    <a:ext uri="{9D8B030D-6E8A-4147-A177-3AD203B41FA5}">
                      <a16:colId xmlns:a16="http://schemas.microsoft.com/office/drawing/2014/main" val="3690029865"/>
                    </a:ext>
                  </a:extLst>
                </a:gridCol>
              </a:tblGrid>
              <a:tr h="105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Term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Definition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dirty="0"/>
                        <a:t>Does BIO Review?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3776298496"/>
                  </a:ext>
                </a:extLst>
              </a:tr>
              <a:tr h="4217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Approved Construction Documents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The final EOR stamped and BIO approved plans and specifications authorized for construction. These are the governing documents for inspections and compliance.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YES – Governing Documents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2742342869"/>
                  </a:ext>
                </a:extLst>
              </a:tr>
              <a:tr h="5476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Construction Documents (CDs)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The drawings, specifications, calculations, and supporting information submitted for permit and review. Once approved, they become approved construction documents.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YES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4063853819"/>
                  </a:ext>
                </a:extLst>
              </a:tr>
              <a:tr h="4217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Submittals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Contractor provided documents showing products, materials, equipment, manufacturer data, and installation information for approval by the design team.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Usually NO</a:t>
                      </a:r>
                      <a:r>
                        <a:rPr lang="en-US" sz="800"/>
                        <a:t> unless design changes occur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3841577064"/>
                  </a:ext>
                </a:extLst>
              </a:tr>
              <a:tr h="4167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Shop Drawings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Detailed contractor or fabricator drawings showing how systems or components will be fabricated or installed to match approved plans.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Usually NO</a:t>
                      </a:r>
                      <a:r>
                        <a:rPr lang="en-US" sz="800"/>
                        <a:t> unless they modify approved design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1967644533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Request for Information (RFI)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Formal request asking for clarification when plans are unclear, conflicting, or incomplete.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Sometimes</a:t>
                      </a:r>
                      <a:r>
                        <a:rPr lang="en-US" sz="800"/>
                        <a:t> if design or code compliance changes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2852676265"/>
                  </a:ext>
                </a:extLst>
              </a:tr>
              <a:tr h="4217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Deferred Submittal / Deferred Design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Systems intentionally postponed from permit review and approved later by the EOR and BIO (example: fire alarm, structural steel, delegated engineering).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YES – Required BIO Review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1851812139"/>
                  </a:ext>
                </a:extLst>
              </a:tr>
              <a:tr h="4167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Delegated Design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Engineering performed by a specialty engineer after permit issuance based on performance requirements in approved plans.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YES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721057653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Plan Revision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Modification to approved construction documents after permit issuance.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YES – Required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1745659621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PCO (Potential Change Order)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Proposed change to project scope, cost, or schedule before formal change order approval.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Depends</a:t>
                      </a:r>
                      <a:r>
                        <a:rPr lang="en-US" sz="800"/>
                        <a:t> – BIO if design or code changes occur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1272674464"/>
                  </a:ext>
                </a:extLst>
              </a:tr>
              <a:tr h="1845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Change Order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Formal approved change to contract scope.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YES</a:t>
                      </a:r>
                      <a:r>
                        <a:rPr lang="en-US" sz="800"/>
                        <a:t> if code or permit scope changes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2941764317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Means and Methods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Contractor’s construction approach, sequencing, or installation method.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NO</a:t>
                      </a:r>
                      <a:r>
                        <a:rPr lang="en-US" sz="800"/>
                        <a:t> unless it changes design intent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474411717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Field Change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Change made during construction due to unforeseen conditions.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Usually YES</a:t>
                      </a:r>
                      <a:r>
                        <a:rPr lang="en-US" sz="800"/>
                        <a:t> if affecting approved plans</a:t>
                      </a:r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817748667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As Built Drawings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Drawings updated to reflect what was actually constructed in the field.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/>
                        <a:t>May be required at closeout</a:t>
                      </a:r>
                      <a:endParaRPr lang="en-US" sz="80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910333055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Backcheck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/>
                        <a:t>BIO review of revised plans to verify comments were addressed.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YES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3873005761"/>
                  </a:ext>
                </a:extLst>
              </a:tr>
              <a:tr h="285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Special Inspection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dirty="0"/>
                        <a:t>Inspection by approved third party inspector for CBC Chapter 17 items like welding, bolting, shotcrete, etc. Special inspector reports to the Building Code Official </a:t>
                      </a:r>
                    </a:p>
                  </a:txBody>
                  <a:tcPr marL="22457" marR="22457" marT="11228" marB="1122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/>
                        <a:t>YES – BIO oversight</a:t>
                      </a:r>
                      <a:endParaRPr lang="en-US" sz="800" dirty="0"/>
                    </a:p>
                  </a:txBody>
                  <a:tcPr marL="22457" marR="22457" marT="11228" marB="11228" anchor="ctr"/>
                </a:tc>
                <a:extLst>
                  <a:ext uri="{0D108BD9-81ED-4DB2-BD59-A6C34878D82A}">
                    <a16:rowId xmlns:a16="http://schemas.microsoft.com/office/drawing/2014/main" val="2567817817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BA89F93E-6DAD-4161-DDC6-B63B9C6FC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4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A019D-9DC0-E2A3-C901-D9A35272F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5F6C2-4ECA-8D2A-83DF-E7E21956D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291369-0CBF-2D69-EADD-6B61F5A92DA3}"/>
              </a:ext>
            </a:extLst>
          </p:cNvPr>
          <p:cNvSpPr txBox="1"/>
          <p:nvPr/>
        </p:nvSpPr>
        <p:spPr>
          <a:xfrm>
            <a:off x="4724693" y="1305873"/>
            <a:ext cx="106486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Thank you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CB82A0-6EB4-DA39-232D-9EDD3F7FF918}"/>
              </a:ext>
            </a:extLst>
          </p:cNvPr>
          <p:cNvSpPr txBox="1"/>
          <p:nvPr/>
        </p:nvSpPr>
        <p:spPr>
          <a:xfrm>
            <a:off x="3152633" y="3066197"/>
            <a:ext cx="4035188" cy="1382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8B92513-A1A1-EEAF-2541-088233F0F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178" y="2514997"/>
            <a:ext cx="6831982" cy="2012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7EB70A-1DB6-2FE4-B26F-DE4C5619E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121" name="Picture 1631455983">
            <a:extLst>
              <a:ext uri="{FF2B5EF4-FFF2-40B4-BE49-F238E27FC236}">
                <a16:creationId xmlns:a16="http://schemas.microsoft.com/office/drawing/2014/main" id="{89B3AD6C-D1EA-1CA0-BE48-63D320425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74719F5-F641-8BBC-BCD0-FF51E619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8D024FBC-DE17-C41A-808E-B01D6CB71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55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0D4166-DD8F-094E-A9F2-D7454878C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SECTION TITLE AND/OR DEPARTMENT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81082C-5E2E-B245-987E-D01772D72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88D9736-05E6-F642-BB38-1B0A660FB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Purpose of Today’s Discussion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B10A62-A3FE-8968-9691-0E67CD354D38}"/>
              </a:ext>
            </a:extLst>
          </p:cNvPr>
          <p:cNvSpPr txBox="1"/>
          <p:nvPr/>
        </p:nvSpPr>
        <p:spPr>
          <a:xfrm>
            <a:off x="5943600" y="3895522"/>
            <a:ext cx="47911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r>
              <a:rPr lang="en-US" dirty="0"/>
              <a:t>• RFIs, submittals, PCOs, and design changes</a:t>
            </a:r>
          </a:p>
          <a:p>
            <a:br>
              <a:rPr lang="en-US" dirty="0"/>
            </a:br>
            <a:r>
              <a:rPr lang="en-US" dirty="0"/>
              <a:t>• Common causes of project delays</a:t>
            </a:r>
          </a:p>
          <a:p>
            <a:br>
              <a:rPr lang="en-US" dirty="0"/>
            </a:br>
            <a:r>
              <a:rPr lang="en-US" dirty="0"/>
              <a:t>• Best practices to keep projects moving</a:t>
            </a:r>
          </a:p>
        </p:txBody>
      </p:sp>
      <p:sp>
        <p:nvSpPr>
          <p:cNvPr id="36" name="AutoShape 2" descr="Generated image: SLAC BIO logo designs collection">
            <a:extLst>
              <a:ext uri="{FF2B5EF4-FFF2-40B4-BE49-F238E27FC236}">
                <a16:creationId xmlns:a16="http://schemas.microsoft.com/office/drawing/2014/main" id="{80666E78-402E-15E8-9046-7010D5134C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0D88216-CB08-E646-3384-72590F454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635" y="1609075"/>
            <a:ext cx="5047076" cy="1853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609A1F3-6912-BBB1-E745-80983AC1593E}"/>
              </a:ext>
            </a:extLst>
          </p:cNvPr>
          <p:cNvSpPr txBox="1"/>
          <p:nvPr/>
        </p:nvSpPr>
        <p:spPr>
          <a:xfrm>
            <a:off x="1670694" y="4172520"/>
            <a:ext cx="36908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• BIO’s role and authority at SLAC</a:t>
            </a:r>
          </a:p>
          <a:p>
            <a:br>
              <a:rPr lang="en-US" dirty="0"/>
            </a:br>
            <a:r>
              <a:rPr lang="en-US" dirty="0"/>
              <a:t>• When BIO review is required</a:t>
            </a:r>
          </a:p>
          <a:p>
            <a:br>
              <a:rPr lang="en-US" dirty="0"/>
            </a:br>
            <a:r>
              <a:rPr lang="en-US" dirty="0"/>
              <a:t>• Typical workflows and durations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8D68D99-6199-6451-BEB8-C0BFA760F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4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E93FD-8D08-AE15-F704-309B92D33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9DCD5-93C1-BB9E-4A42-037918C26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F999E2-FEF3-D2EF-7023-3CA0E47A2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Inspection Office (BIO) Scope And AHJ Authority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D22C14-A106-5126-9B5F-5650A2A63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457" y="1500589"/>
            <a:ext cx="7673082" cy="38568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77EA44-EA87-A8FB-BD45-025157785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0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3D956-0C4B-4807-2F48-CA837B9AC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3A247-AD69-0FD0-B4B4-4B4F6C78C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4CDA84E-E53E-2ED3-FA60-8F3492D86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Inspection Office (BIO) Scope And AHJ Authority</a:t>
            </a:r>
          </a:p>
        </p:txBody>
      </p:sp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D6AA0FDF-A50F-F2AF-1C51-C617683627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1231" y="1713184"/>
            <a:ext cx="4464876" cy="108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7BAB2E-3192-F913-811E-9C1A68B57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108" y="3942922"/>
            <a:ext cx="4658356" cy="2265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F6BDE3-5949-7B2F-1058-22802B863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89" y="1016078"/>
            <a:ext cx="3792893" cy="3254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A0D434-6388-9C1D-9246-E743C3EC7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06" y="4349268"/>
            <a:ext cx="3817976" cy="178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70F81E-94F3-5718-E8D7-16EF891D75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2939" y="1269422"/>
            <a:ext cx="3745169" cy="478593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EFD0BABF-043C-E1C1-3709-B8F820EBB69C}"/>
              </a:ext>
            </a:extLst>
          </p:cNvPr>
          <p:cNvSpPr/>
          <p:nvPr/>
        </p:nvSpPr>
        <p:spPr>
          <a:xfrm rot="12542090">
            <a:off x="6801153" y="4341430"/>
            <a:ext cx="864339" cy="3651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3A85204-8E3D-61ED-744C-B966961B7B04}"/>
              </a:ext>
            </a:extLst>
          </p:cNvPr>
          <p:cNvSpPr/>
          <p:nvPr/>
        </p:nvSpPr>
        <p:spPr>
          <a:xfrm rot="9264013">
            <a:off x="6528950" y="1735121"/>
            <a:ext cx="864339" cy="3651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75204C8D-7360-71AF-E055-384EF113ADFE}"/>
              </a:ext>
            </a:extLst>
          </p:cNvPr>
          <p:cNvSpPr/>
          <p:nvPr/>
        </p:nvSpPr>
        <p:spPr>
          <a:xfrm rot="1821005">
            <a:off x="2555582" y="1697535"/>
            <a:ext cx="864339" cy="3651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573FCB6-B51A-B8BF-369F-CB12DA20C56B}"/>
              </a:ext>
            </a:extLst>
          </p:cNvPr>
          <p:cNvSpPr/>
          <p:nvPr/>
        </p:nvSpPr>
        <p:spPr>
          <a:xfrm rot="18932769">
            <a:off x="2857863" y="4341432"/>
            <a:ext cx="864339" cy="3651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2D1CA8-A50F-E7F0-35EC-EBF649C42BC1}"/>
              </a:ext>
            </a:extLst>
          </p:cNvPr>
          <p:cNvSpPr txBox="1"/>
          <p:nvPr/>
        </p:nvSpPr>
        <p:spPr>
          <a:xfrm>
            <a:off x="7380038" y="3618022"/>
            <a:ext cx="4294496" cy="3693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SLAC Injury and Illness Prevention Program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4D619FA-941B-2E7B-F69C-9F5828760D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58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F62D6-B1D9-024E-9425-B44AE4ADD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465955-3A2F-3D4D-96D8-0357705DE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Building Inspection Office (BIO) Scope And AHJ Authority</a:t>
            </a:r>
          </a:p>
        </p:txBody>
      </p:sp>
      <p:sp>
        <p:nvSpPr>
          <p:cNvPr id="62" name="AutoShape 4" descr="Generated image: BIO coordination and stakeholder integration at SLAC">
            <a:extLst>
              <a:ext uri="{FF2B5EF4-FFF2-40B4-BE49-F238E27FC236}">
                <a16:creationId xmlns:a16="http://schemas.microsoft.com/office/drawing/2014/main" id="{F001F9F6-30D7-1F30-00BB-0EB057C80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499B2E6B-1020-5163-1D6F-B974D9194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11" y="1291750"/>
            <a:ext cx="4862030" cy="4862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C4D9C326-B58D-C936-5202-EA11AB5DE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35" y="1092173"/>
            <a:ext cx="4677872" cy="5380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0059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37E72-CBF0-F079-835D-1AED50669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1A298-D9C9-F691-E9AB-1840B3ED6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689FB6-8FFA-73F2-1F38-7B5462DD8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an AHJ?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E32C5-5142-9C49-0280-11880FDCFC27}"/>
              </a:ext>
            </a:extLst>
          </p:cNvPr>
          <p:cNvSpPr txBox="1"/>
          <p:nvPr/>
        </p:nvSpPr>
        <p:spPr>
          <a:xfrm>
            <a:off x="5300424" y="1764858"/>
            <a:ext cx="60966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Authority Having Jurisdiction (AHJ): An …individual </a:t>
            </a:r>
            <a:r>
              <a:rPr lang="en-US" i="1" dirty="0"/>
              <a:t>responsible for enforcing the requirements of a code</a:t>
            </a:r>
            <a:r>
              <a:rPr lang="en-US" dirty="0"/>
              <a:t>…   …In DOE the head of field element is the AHJ, but… …</a:t>
            </a:r>
            <a:r>
              <a:rPr lang="en-US" b="1" i="1" u="sng" dirty="0"/>
              <a:t>routine activities</a:t>
            </a:r>
            <a:r>
              <a:rPr lang="en-US" dirty="0"/>
              <a:t> (code interpretation and code enforcement) can be assigned to a contractor. </a:t>
            </a:r>
          </a:p>
          <a:p>
            <a:endParaRPr lang="en-US" dirty="0"/>
          </a:p>
          <a:p>
            <a:r>
              <a:rPr lang="en-US" dirty="0"/>
              <a:t>Building Code Official (or Building Official): The officer… …charged with the </a:t>
            </a:r>
            <a:r>
              <a:rPr lang="en-US" i="1" u="sng" dirty="0"/>
              <a:t>administration and enforcement of the building code</a:t>
            </a:r>
            <a:r>
              <a:rPr lang="en-US" dirty="0"/>
              <a:t>… …The DOE head of field element </a:t>
            </a:r>
            <a:r>
              <a:rPr lang="en-US" i="1" u="sng" dirty="0"/>
              <a:t>or designee</a:t>
            </a:r>
            <a:r>
              <a:rPr lang="en-US" dirty="0"/>
              <a:t> is the Building Code Official, unless otherwise directed by the Cognizant Secretarial Officer.</a:t>
            </a:r>
          </a:p>
          <a:p>
            <a:endParaRPr lang="en-US" dirty="0"/>
          </a:p>
        </p:txBody>
      </p:sp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CAA34B8D-238C-BEE5-F922-467E43CE1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54" y="1216727"/>
            <a:ext cx="3588770" cy="4593460"/>
          </a:xfrm>
          <a:prstGeom prst="rect">
            <a:avLst/>
          </a:prstGeom>
          <a:solidFill>
            <a:schemeClr val="bg1"/>
          </a:solidFill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E9DE83-A3DB-7811-2251-F8784A9CD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66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88843-4747-6113-91FE-BB3A10BEF4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4417C-C456-0493-114D-8CD572F4E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CC260D8-BA52-61E7-CDD4-AD3E64D9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 with QA/QC vs. Building Inspection Office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2056AA-D58A-B365-F01A-BBB63DF224A6}"/>
              </a:ext>
            </a:extLst>
          </p:cNvPr>
          <p:cNvSpPr txBox="1"/>
          <p:nvPr/>
        </p:nvSpPr>
        <p:spPr>
          <a:xfrm>
            <a:off x="3226634" y="1541560"/>
            <a:ext cx="8170460" cy="1477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Quality Assurance / Quality Control (QA/QC)</a:t>
            </a:r>
            <a:br>
              <a:rPr lang="en-US" dirty="0"/>
            </a:br>
            <a:r>
              <a:rPr lang="en-US" dirty="0"/>
              <a:t>QA/QC is the project team’s process for making sure work is completed </a:t>
            </a:r>
            <a:r>
              <a:rPr lang="en-US" b="1" dirty="0"/>
              <a:t>correctly and meets project specifications, engineering requirements, and contract documents</a:t>
            </a:r>
            <a:r>
              <a:rPr lang="en-US" dirty="0"/>
              <a:t>. It is typically performed by the </a:t>
            </a:r>
            <a:r>
              <a:rPr lang="en-US" b="1" dirty="0"/>
              <a:t>contractor, engineer, or owner’s quality team</a:t>
            </a:r>
            <a:r>
              <a:rPr lang="en-US" dirty="0"/>
              <a:t> and focuses on workmanship, testing, and performance.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504030-C1C5-F245-CBEE-EB849C4B204B}"/>
              </a:ext>
            </a:extLst>
          </p:cNvPr>
          <p:cNvSpPr txBox="1"/>
          <p:nvPr/>
        </p:nvSpPr>
        <p:spPr>
          <a:xfrm>
            <a:off x="623247" y="3839112"/>
            <a:ext cx="8343332" cy="17543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Building Inspection Office (BIO)</a:t>
            </a:r>
            <a:br>
              <a:rPr lang="en-US" dirty="0"/>
            </a:br>
            <a:r>
              <a:rPr lang="en-US" dirty="0"/>
              <a:t>The Building Inspection Office (BIO) acts as the </a:t>
            </a:r>
            <a:r>
              <a:rPr lang="en-US" b="1" dirty="0"/>
              <a:t>Authority Having Jurisdiction (AHJ)</a:t>
            </a:r>
            <a:r>
              <a:rPr lang="en-US" dirty="0"/>
              <a:t> and verifies that construction complies with </a:t>
            </a:r>
            <a:r>
              <a:rPr lang="en-US" b="1" dirty="0"/>
              <a:t>adopted building, fire, accessibility, electrical, mechanical, and plumbing codes</a:t>
            </a:r>
            <a:r>
              <a:rPr lang="en-US" dirty="0"/>
              <a:t>, as well as the </a:t>
            </a:r>
            <a:r>
              <a:rPr lang="en-US" b="1" dirty="0"/>
              <a:t>approved construction documents</a:t>
            </a:r>
            <a:r>
              <a:rPr lang="en-US" dirty="0"/>
              <a:t>. BIO inspections focus on </a:t>
            </a:r>
            <a:r>
              <a:rPr lang="en-US" b="1" dirty="0"/>
              <a:t>life safety, code compliance, and public safety requirements required by law</a:t>
            </a:r>
            <a:r>
              <a:rPr lang="en-US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E30AA8-2536-1E79-DBC7-6EF8A7A7B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" y="0"/>
            <a:ext cx="12088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96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E0411-9C11-1F4C-5EAD-3A51EC05A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D8881-46AE-4644-DFE6-99972FAC5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9EF3D7D-0842-F359-684B-F9C5AD510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BIO Website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37D2C-B57D-C553-469B-70DA33B67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079" y="1196454"/>
            <a:ext cx="4210431" cy="5281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6CCAF9-8E12-316E-3A1E-1038FA45D081}"/>
              </a:ext>
            </a:extLst>
          </p:cNvPr>
          <p:cNvSpPr txBox="1"/>
          <p:nvPr/>
        </p:nvSpPr>
        <p:spPr>
          <a:xfrm>
            <a:off x="532263" y="56906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Building Inspection Office | Environment Safety &amp; Health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FF6634-B924-F34E-019B-07E0E843D350}"/>
              </a:ext>
            </a:extLst>
          </p:cNvPr>
          <p:cNvSpPr txBox="1"/>
          <p:nvPr/>
        </p:nvSpPr>
        <p:spPr>
          <a:xfrm>
            <a:off x="1091821" y="1459503"/>
            <a:ext cx="4135272" cy="36933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BIO Review and Authorization Manual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Adopted Codes and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BIO Process Review Triggers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SME Matrix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ES&amp;H Manual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 Review System (PRS)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Handouts and Code Interpretations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97B1F-A54E-C200-226D-17692D79C244}"/>
              </a:ext>
            </a:extLst>
          </p:cNvPr>
          <p:cNvSpPr/>
          <p:nvPr/>
        </p:nvSpPr>
        <p:spPr>
          <a:xfrm>
            <a:off x="4412566" y="6152271"/>
            <a:ext cx="3329354" cy="365125"/>
          </a:xfrm>
          <a:prstGeom prst="rect">
            <a:avLst/>
          </a:prstGeom>
          <a:solidFill>
            <a:srgbClr val="F6F7F6"/>
          </a:solidFill>
          <a:ln>
            <a:solidFill>
              <a:srgbClr val="F7F6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5C677C-B20B-8DAB-160B-30BC88BB3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0552" y="1912469"/>
            <a:ext cx="6747214" cy="36933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45B985-89E7-F5A7-99DF-36AC61C84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8AD9704-37F6-0F7C-59B3-E426F89680F5}"/>
              </a:ext>
            </a:extLst>
          </p:cNvPr>
          <p:cNvSpPr/>
          <p:nvPr/>
        </p:nvSpPr>
        <p:spPr>
          <a:xfrm>
            <a:off x="4412566" y="6152271"/>
            <a:ext cx="3401744" cy="410772"/>
          </a:xfrm>
          <a:prstGeom prst="rect">
            <a:avLst/>
          </a:prstGeom>
          <a:solidFill>
            <a:srgbClr val="FEFEFE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B79C7-7BC2-81FF-8D6C-14EAF090C828}"/>
              </a:ext>
            </a:extLst>
          </p:cNvPr>
          <p:cNvSpPr txBox="1"/>
          <p:nvPr/>
        </p:nvSpPr>
        <p:spPr>
          <a:xfrm>
            <a:off x="4512358" y="6121625"/>
            <a:ext cx="55098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VISIT THE BIO WEBSITE TODAY</a:t>
            </a:r>
          </a:p>
          <a:p>
            <a:r>
              <a:rPr lang="en-US" sz="1100" dirty="0">
                <a:hlinkClick r:id="rId7"/>
              </a:rPr>
              <a:t>Building Inspection Office | Environment Safety &amp; Health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245900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6EB7C-932F-4A7A-39C8-3D5A894D3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SECTION TITLE AND/OR DEPARTMENT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79823-FD09-040C-34E0-033292B7B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CD2DAA-9C9B-3FC7-EC21-870B8710D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review triggers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ADD8F8-47A8-9EE4-FCA9-D1EF10BBDE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42" b="27372"/>
          <a:stretch/>
        </p:blipFill>
        <p:spPr>
          <a:xfrm>
            <a:off x="4079925" y="1568792"/>
            <a:ext cx="8039092" cy="31959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C53E606-9AC2-DDE9-DB1D-77C4B30368F2}"/>
              </a:ext>
            </a:extLst>
          </p:cNvPr>
          <p:cNvGrpSpPr/>
          <p:nvPr/>
        </p:nvGrpSpPr>
        <p:grpSpPr>
          <a:xfrm>
            <a:off x="264212" y="1161953"/>
            <a:ext cx="3633575" cy="4857771"/>
            <a:chOff x="266355" y="1200150"/>
            <a:chExt cx="2476845" cy="31937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8D89C8-8510-5EF3-72CB-6B8E42E47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55" y="1200150"/>
              <a:ext cx="2476845" cy="3193708"/>
            </a:xfrm>
            <a:prstGeom prst="rect">
              <a:avLst/>
            </a:prstGeom>
            <a:ln w="952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8B6D42-285E-ADB5-9361-8B5A414185D4}"/>
                </a:ext>
              </a:extLst>
            </p:cNvPr>
            <p:cNvSpPr/>
            <p:nvPr/>
          </p:nvSpPr>
          <p:spPr>
            <a:xfrm>
              <a:off x="1143000" y="3523009"/>
              <a:ext cx="685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0D4BEA58-F89B-99C2-94AF-EAA6AA9EF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331" y="5059919"/>
            <a:ext cx="7472977" cy="7494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F4148F-B70B-B21A-C6DC-0014A9B42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15680"/>
      </p:ext>
    </p:extLst>
  </p:cSld>
  <p:clrMapOvr>
    <a:masterClrMapping/>
  </p:clrMapOvr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7FBC852C-56B0-CE44-BF70-AA1CE13EFF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14194</TotalTime>
  <Words>1347</Words>
  <Application>Microsoft Office PowerPoint</Application>
  <PresentationFormat>Widescreen</PresentationFormat>
  <Paragraphs>150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Lato</vt:lpstr>
      <vt:lpstr>Montserrat</vt:lpstr>
      <vt:lpstr>Lato Black</vt:lpstr>
      <vt:lpstr>SLAC Covers/Title Slides</vt:lpstr>
      <vt:lpstr>SLAC Interior Slides</vt:lpstr>
      <vt:lpstr>PowerPoint Presentation</vt:lpstr>
      <vt:lpstr>Purpose of Today’s Discussion</vt:lpstr>
      <vt:lpstr>Building Inspection Office (BIO) Scope And AHJ Authority</vt:lpstr>
      <vt:lpstr>Building Inspection Office (BIO) Scope And AHJ Authority</vt:lpstr>
      <vt:lpstr>Building Inspection Office (BIO) Scope And AHJ Authority</vt:lpstr>
      <vt:lpstr>What is an AHJ?</vt:lpstr>
      <vt:lpstr>Difference with QA/QC vs. Building Inspection Office </vt:lpstr>
      <vt:lpstr>BIO Website</vt:lpstr>
      <vt:lpstr>Plan review triggers </vt:lpstr>
      <vt:lpstr>ESH Manual Chapter 1 Project Review Procedure</vt:lpstr>
      <vt:lpstr>Common Reasons for Submission Delays In PRS</vt:lpstr>
      <vt:lpstr>Best Practices for CRMF Project Success</vt:lpstr>
      <vt:lpstr>PowerPoint Presentation</vt:lpstr>
      <vt:lpstr>PowerPoint Presentation</vt:lpstr>
      <vt:lpstr>Terms and Definitions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issue – please read</dc:title>
  <dc:subject/>
  <dc:creator>McCulloch, Linda U</dc:creator>
  <cp:keywords/>
  <dc:description/>
  <cp:lastModifiedBy>Brenton, Kevin E.</cp:lastModifiedBy>
  <cp:revision>18</cp:revision>
  <dcterms:created xsi:type="dcterms:W3CDTF">2023-05-25T23:24:36Z</dcterms:created>
  <dcterms:modified xsi:type="dcterms:W3CDTF">2026-07-21T15:46:51Z</dcterms:modified>
  <cp:category/>
</cp:coreProperties>
</file>